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4" r:id="rId3"/>
    <p:sldId id="325" r:id="rId4"/>
    <p:sldId id="347" r:id="rId5"/>
    <p:sldId id="350" r:id="rId6"/>
    <p:sldId id="348" r:id="rId7"/>
    <p:sldId id="258" r:id="rId8"/>
    <p:sldId id="322" r:id="rId9"/>
    <p:sldId id="321" r:id="rId10"/>
    <p:sldId id="320" r:id="rId11"/>
    <p:sldId id="319" r:id="rId12"/>
    <p:sldId id="318" r:id="rId13"/>
    <p:sldId id="326" r:id="rId14"/>
    <p:sldId id="327" r:id="rId15"/>
    <p:sldId id="353" r:id="rId16"/>
    <p:sldId id="329" r:id="rId17"/>
    <p:sldId id="328" r:id="rId18"/>
    <p:sldId id="331" r:id="rId19"/>
    <p:sldId id="346" r:id="rId20"/>
    <p:sldId id="316" r:id="rId21"/>
    <p:sldId id="317" r:id="rId22"/>
    <p:sldId id="335" r:id="rId23"/>
    <p:sldId id="334" r:id="rId24"/>
    <p:sldId id="352" r:id="rId25"/>
    <p:sldId id="338" r:id="rId26"/>
    <p:sldId id="354" r:id="rId27"/>
    <p:sldId id="345" r:id="rId28"/>
    <p:sldId id="341" r:id="rId29"/>
    <p:sldId id="349" r:id="rId30"/>
    <p:sldId id="304" r:id="rId31"/>
    <p:sldId id="30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2" autoAdjust="0"/>
    <p:restoredTop sz="90000" autoAdjust="0"/>
  </p:normalViewPr>
  <p:slideViewPr>
    <p:cSldViewPr snapToGrid="0" snapToObjects="1">
      <p:cViewPr>
        <p:scale>
          <a:sx n="110" d="100"/>
          <a:sy n="110" d="100"/>
        </p:scale>
        <p:origin x="-148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4BB72-8A7C-7445-9143-2DB7ACC5158F}" type="datetimeFigureOut">
              <a:rPr lang="en-US" smtClean="0"/>
              <a:t>11/2/14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8F727-56AA-2A4E-8CAE-23DAADBD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95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B5440-D91E-AD4D-B334-49C0F67F6C9A}" type="datetimeFigureOut">
              <a:rPr lang="en-US" smtClean="0"/>
              <a:t>11/2/14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5A80F-0F10-0748-8B21-9E11BBEB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5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</a:t>
            </a:r>
            <a:r>
              <a:rPr lang="en-US" baseline="0" dirty="0" smtClean="0"/>
              <a:t> is collecting useful data from conference attendees like you to do cool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4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Formally this is a design space</a:t>
            </a:r>
            <a:r>
              <a:rPr lang="en-US" baseline="0" dirty="0" smtClean="0"/>
              <a:t> exploration of how to collect inputs from members with different roles in a community</a:t>
            </a:r>
          </a:p>
          <a:p>
            <a:r>
              <a:rPr lang="en-US" baseline="0" dirty="0" smtClean="0"/>
              <a:t>here the community happens to be a conference community</a:t>
            </a:r>
          </a:p>
          <a:p>
            <a:r>
              <a:rPr lang="en-US" baseline="0" dirty="0" smtClean="0"/>
              <a:t> to help in real-world problems and the problem we address is the problem of conference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1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different</a:t>
            </a:r>
            <a:r>
              <a:rPr lang="en-US" baseline="0" dirty="0" smtClean="0"/>
              <a:t> community groups exist in any conference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5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</a:t>
            </a:r>
            <a:r>
              <a:rPr lang="en-US" baseline="0" dirty="0" smtClean="0"/>
              <a:t> similar papers by themes and create sessions.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51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outcome of the process is a rough preliminary schedule created by program committees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 members group similar papers in their area</a:t>
            </a:r>
          </a:p>
          <a:p>
            <a:r>
              <a:rPr lang="en-US" dirty="0" smtClean="0"/>
              <a:t>Authors are sent a questionnaire asking to identify papers are that will fit</a:t>
            </a:r>
            <a:r>
              <a:rPr lang="en-US" baseline="0" dirty="0" smtClean="0"/>
              <a:t> well in the session with their paper and the papers they would like to see.</a:t>
            </a:r>
          </a:p>
          <a:p>
            <a:r>
              <a:rPr lang="en-US" baseline="0" dirty="0" smtClean="0"/>
              <a:t>Conference organizers use the scheduling interface to resolve conflicts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</a:t>
            </a:r>
            <a:r>
              <a:rPr lang="en-US" baseline="0" dirty="0" smtClean="0"/>
              <a:t> useful data from attendees to help in conference </a:t>
            </a:r>
            <a:r>
              <a:rPr lang="en-US" baseline="0" dirty="0" err="1" smtClean="0"/>
              <a:t>schduling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real incentive for attendees why they use Confer – and we get useful</a:t>
            </a:r>
            <a:r>
              <a:rPr lang="en-US" baseline="0" dirty="0" smtClean="0"/>
              <a:t> data about their preferences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8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Popularity</a:t>
            </a:r>
            <a:r>
              <a:rPr lang="en-US" baseline="0" dirty="0" smtClean="0"/>
              <a:t> estimation is another aspect of scheduling as it is important to put talks in a room of right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5A80F-0F10-0748-8B21-9E11BBEBDC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DA9-0DD1-D642-AFC1-C27208BB7329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B844-B41B-5047-BE84-F51451D74121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DFA9-7269-0D4F-9CF2-A84753E9B7B6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6C905-EBF8-5544-9B57-270F780DAE2C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6E32D-87EB-6842-BFD4-9363B503A96E}" type="datetime1">
              <a:rPr lang="en-US" smtClean="0"/>
              <a:t>11/2/14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45BBA-3890-FB47-9732-88B03FF8C0C2}" type="datetime1">
              <a:rPr lang="en-US" smtClean="0"/>
              <a:t>11/2/14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D56B-0A6E-E448-A584-5EC4AFA7E294}" type="datetime1">
              <a:rPr lang="en-US" smtClean="0"/>
              <a:t>11/2/14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E20-E765-7244-BF85-9FD08ED3DDF6}" type="datetime1">
              <a:rPr lang="en-US" smtClean="0"/>
              <a:t>11/2/14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0AD4-97E3-5D4B-8DF7-E284F078BEDC}" type="datetime1">
              <a:rPr lang="en-US" smtClean="0"/>
              <a:t>11/2/14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51AF-C461-3F40-BC6B-B11674CAEC1C}" type="datetime1">
              <a:rPr lang="en-US" smtClean="0"/>
              <a:t>11/2/14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1335-50BE-654F-92F5-BB3EAC04D1C5}" type="datetime1">
              <a:rPr lang="en-US" smtClean="0"/>
              <a:t>11/2/14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124A561-1E2C-B64F-BC60-7F57E6A3232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092E86F-A317-EF49-86BA-785311EF1CC5}" type="datetime1">
              <a:rPr lang="en-US" smtClean="0"/>
              <a:t>11/2/14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1" y="6443547"/>
            <a:ext cx="7461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3124A561-1E2C-B64F-BC60-7F57E6A323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fer.csail.mit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658" y="2011479"/>
            <a:ext cx="8457742" cy="1990138"/>
          </a:xfrm>
        </p:spPr>
        <p:txBody>
          <a:bodyPr>
            <a:normAutofit/>
          </a:bodyPr>
          <a:lstStyle/>
          <a:p>
            <a:r>
              <a:rPr lang="en-US" sz="3600" spc="-60" dirty="0" smtClean="0">
                <a:solidFill>
                  <a:schemeClr val="tx2"/>
                </a:solidFill>
              </a:rPr>
              <a:t>Attendee-Sourcing</a:t>
            </a:r>
            <a:endParaRPr lang="en-US" sz="5400" b="1" dirty="0">
              <a:solidFill>
                <a:srgbClr val="E46C0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4725" y="5648325"/>
            <a:ext cx="549275" cy="396875"/>
          </a:xfrm>
        </p:spPr>
        <p:txBody>
          <a:bodyPr/>
          <a:lstStyle/>
          <a:p>
            <a:fld id="{3124A561-1E2C-B64F-BC60-7F57E6A3232D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0657" y="3772479"/>
            <a:ext cx="8457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Anant Bhardwaj (MIT)</a:t>
            </a:r>
          </a:p>
          <a:p>
            <a:r>
              <a:rPr lang="en-US" dirty="0" err="1" smtClean="0"/>
              <a:t>Juho</a:t>
            </a:r>
            <a:r>
              <a:rPr lang="en-US" dirty="0" smtClean="0"/>
              <a:t> Kim (MIT)</a:t>
            </a:r>
          </a:p>
          <a:p>
            <a:r>
              <a:rPr lang="en-US" dirty="0" smtClean="0"/>
              <a:t>Steven Dow (CMU)</a:t>
            </a:r>
            <a:endParaRPr lang="en-US" dirty="0"/>
          </a:p>
          <a:p>
            <a:r>
              <a:rPr lang="en-US" dirty="0" smtClean="0"/>
              <a:t>David </a:t>
            </a:r>
            <a:r>
              <a:rPr lang="en-US" dirty="0" err="1" smtClean="0"/>
              <a:t>Karger</a:t>
            </a:r>
            <a:r>
              <a:rPr lang="en-US" dirty="0" smtClean="0"/>
              <a:t> (MIT)</a:t>
            </a:r>
          </a:p>
          <a:p>
            <a:r>
              <a:rPr lang="en-US" dirty="0" smtClean="0"/>
              <a:t>Sam Madden (MIT)</a:t>
            </a:r>
            <a:endParaRPr lang="en-US" dirty="0"/>
          </a:p>
          <a:p>
            <a:r>
              <a:rPr lang="en-US" dirty="0" smtClean="0"/>
              <a:t>Rob Miller (MIT)</a:t>
            </a:r>
            <a:endParaRPr lang="en-US" dirty="0"/>
          </a:p>
          <a:p>
            <a:r>
              <a:rPr lang="en-US" dirty="0" err="1" smtClean="0"/>
              <a:t>Haoqi</a:t>
            </a:r>
            <a:r>
              <a:rPr lang="en-US" dirty="0" smtClean="0"/>
              <a:t> Zhang (Northwestern)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9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60082"/>
          </a:xfrm>
        </p:spPr>
        <p:txBody>
          <a:bodyPr anchor="t"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5003800" cy="233672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Groups involved </a:t>
            </a:r>
            <a:r>
              <a:rPr lang="en-US" dirty="0" smtClean="0">
                <a:solidFill>
                  <a:srgbClr val="000000"/>
                </a:solidFill>
              </a:rPr>
              <a:t>in the Cobi process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9BBB59"/>
                </a:solidFill>
              </a:rPr>
              <a:t>Chairs / Organizers</a:t>
            </a:r>
          </a:p>
          <a:p>
            <a:pPr lvl="1">
              <a:buFont typeface="Wingdings" charset="2"/>
              <a:buChar char="ü"/>
            </a:pPr>
            <a:r>
              <a:rPr lang="en-US" dirty="0">
                <a:solidFill>
                  <a:srgbClr val="9BBB59"/>
                </a:solidFill>
              </a:rPr>
              <a:t>PC Members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9BBB59"/>
                </a:solidFill>
              </a:rPr>
              <a:t>Authors</a:t>
            </a:r>
            <a:endParaRPr lang="en-US" dirty="0">
              <a:solidFill>
                <a:srgbClr val="9BBB59"/>
              </a:solidFill>
            </a:endParaRPr>
          </a:p>
          <a:p>
            <a:pPr lvl="1">
              <a:buFont typeface="Wingdings" charset="2"/>
              <a:buChar char="ü"/>
            </a:pPr>
            <a:r>
              <a:rPr lang="en-US" strike="sngStrike" dirty="0" smtClean="0">
                <a:solidFill>
                  <a:srgbClr val="000000"/>
                </a:solidFill>
              </a:rPr>
              <a:t>Attendees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ü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089328"/>
            <a:ext cx="7620000" cy="1357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Research Question: </a:t>
            </a:r>
            <a:r>
              <a:rPr lang="en-US" dirty="0">
                <a:solidFill>
                  <a:srgbClr val="B89101"/>
                </a:solidFill>
              </a:rPr>
              <a:t>I</a:t>
            </a:r>
            <a:r>
              <a:rPr lang="en-US" dirty="0" smtClean="0">
                <a:solidFill>
                  <a:srgbClr val="B89101"/>
                </a:solidFill>
              </a:rPr>
              <a:t>s there any benefit in involving attendees in the process?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0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36282"/>
          </a:xfrm>
        </p:spPr>
        <p:txBody>
          <a:bodyPr anchor="t"/>
          <a:lstStyle/>
          <a:p>
            <a:r>
              <a:rPr lang="en-US" dirty="0" smtClean="0"/>
              <a:t>Attendee-Sourcing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Challenge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Attendees have </a:t>
            </a:r>
            <a:r>
              <a:rPr lang="en-US" dirty="0" smtClean="0">
                <a:solidFill>
                  <a:srgbClr val="000000"/>
                </a:solidFill>
              </a:rPr>
              <a:t>no direct </a:t>
            </a:r>
            <a:r>
              <a:rPr lang="en-US" dirty="0">
                <a:solidFill>
                  <a:srgbClr val="000000"/>
                </a:solidFill>
              </a:rPr>
              <a:t>interest/</a:t>
            </a:r>
            <a:r>
              <a:rPr lang="en-US" dirty="0" smtClean="0">
                <a:solidFill>
                  <a:srgbClr val="000000"/>
                </a:solidFill>
              </a:rPr>
              <a:t>incentive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Proposed Solution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Give attendees a tool that they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use for their own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benefits </a:t>
            </a:r>
            <a:r>
              <a:rPr lang="en-US" dirty="0" smtClean="0">
                <a:solidFill>
                  <a:srgbClr val="000000"/>
                </a:solidFill>
              </a:rPr>
              <a:t>and we collect useful data as </a:t>
            </a:r>
            <a:r>
              <a:rPr lang="en-US" b="1" dirty="0" smtClean="0">
                <a:solidFill>
                  <a:srgbClr val="B89101"/>
                </a:solidFill>
              </a:rPr>
              <a:t>a by-product of their usage </a:t>
            </a:r>
            <a:r>
              <a:rPr lang="en-US" dirty="0" smtClean="0">
                <a:solidFill>
                  <a:srgbClr val="000000"/>
                </a:solidFill>
              </a:rPr>
              <a:t>of the tool.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09000" cy="632373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Confer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1566" y="820738"/>
            <a:ext cx="2094634" cy="529835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Confer helps attendees </a:t>
            </a:r>
            <a:r>
              <a:rPr lang="en-US" sz="2800" dirty="0">
                <a:solidFill>
                  <a:srgbClr val="B89101"/>
                </a:solidFill>
              </a:rPr>
              <a:t>find/explore interesting papers </a:t>
            </a:r>
            <a:r>
              <a:rPr lang="en-US" sz="2800" dirty="0">
                <a:solidFill>
                  <a:srgbClr val="000000"/>
                </a:solidFill>
              </a:rPr>
              <a:t>and build </a:t>
            </a:r>
            <a:r>
              <a:rPr lang="en-US" sz="2800" dirty="0">
                <a:solidFill>
                  <a:srgbClr val="B89101"/>
                </a:solidFill>
              </a:rPr>
              <a:t>a personal </a:t>
            </a:r>
            <a:r>
              <a:rPr lang="en-US" sz="2800" dirty="0" smtClean="0">
                <a:solidFill>
                  <a:srgbClr val="B89101"/>
                </a:solidFill>
              </a:rPr>
              <a:t>schedule</a:t>
            </a:r>
            <a:r>
              <a:rPr lang="en-US" sz="2800" dirty="0" smtClean="0">
                <a:solidFill>
                  <a:srgbClr val="000000"/>
                </a:solidFill>
              </a:rPr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 Shot 2014-11-01 at 10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5091"/>
            <a:ext cx="6247735" cy="60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723582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Attendees Search on Confer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 Shot 2014-10-22 at 6.5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876300"/>
            <a:ext cx="756511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04798" y="3891492"/>
            <a:ext cx="7975601" cy="566208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09000" cy="1269682"/>
          </a:xfrm>
        </p:spPr>
        <p:txBody>
          <a:bodyPr>
            <a:normAutofit/>
          </a:bodyPr>
          <a:lstStyle/>
          <a:p>
            <a:r>
              <a:rPr lang="en-US" dirty="0" smtClean="0"/>
              <a:t>ATTENDEEES Mark Interesting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4-10-22 at 1.5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1002"/>
            <a:ext cx="7174296" cy="503491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00" y="2633134"/>
            <a:ext cx="7174296" cy="922866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21700" cy="710882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4-10-22 at 2.0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871532"/>
            <a:ext cx="7614709" cy="598646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4000" y="3750734"/>
            <a:ext cx="8242300" cy="2975187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85482"/>
          </a:xfrm>
        </p:spPr>
        <p:txBody>
          <a:bodyPr anchor="t"/>
          <a:lstStyle/>
          <a:p>
            <a:r>
              <a:rPr lang="en-US" dirty="0" smtClean="0"/>
              <a:t>ATTENDEES EXPLORE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Screen Shot 2014-10-22 at 7.14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7" y="847040"/>
            <a:ext cx="7395056" cy="59007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4000" y="4110182"/>
            <a:ext cx="8128000" cy="2637576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521701" cy="723582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PERSONALIZED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onfer-schedu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878417"/>
            <a:ext cx="6372183" cy="59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610600" cy="145210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Attendee-Sourcing with Confer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Challenge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Why would an attendee mark papers months in advance to help in conference scheduling?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Lessons from past deployments</a:t>
            </a:r>
            <a:endParaRPr lang="en-US" dirty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b="0" dirty="0">
                <a:solidFill>
                  <a:srgbClr val="000000"/>
                </a:solidFill>
              </a:rPr>
              <a:t>Attendees start using Confer immediately once the conference is available on Confer</a:t>
            </a:r>
          </a:p>
          <a:p>
            <a:pPr marL="800100" lvl="1" indent="-342900">
              <a:buFont typeface="Arial"/>
              <a:buChar char="•"/>
            </a:pPr>
            <a:r>
              <a:rPr lang="en-US" b="0" dirty="0">
                <a:solidFill>
                  <a:srgbClr val="000000"/>
                </a:solidFill>
              </a:rPr>
              <a:t>They search for papers and explore related papers</a:t>
            </a:r>
          </a:p>
          <a:p>
            <a:pPr marL="800100" lvl="1" indent="-342900">
              <a:buFont typeface="Arial"/>
              <a:buChar char="•"/>
            </a:pPr>
            <a:r>
              <a:rPr lang="en-US" b="0" dirty="0">
                <a:solidFill>
                  <a:srgbClr val="000000"/>
                </a:solidFill>
              </a:rPr>
              <a:t>While exploring, they add interesting papers to their preference list.</a:t>
            </a:r>
          </a:p>
          <a:p>
            <a:pPr marL="27432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016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CHI 2014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all-accepted-pap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973666"/>
            <a:ext cx="6570246" cy="58843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66000" y="881303"/>
            <a:ext cx="17018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Release the list of accepted </a:t>
            </a:r>
            <a:r>
              <a:rPr lang="en-US" sz="2400" dirty="0" smtClean="0">
                <a:solidFill>
                  <a:srgbClr val="000000"/>
                </a:solidFill>
              </a:rPr>
              <a:t>papers </a:t>
            </a:r>
          </a:p>
          <a:p>
            <a:r>
              <a:rPr lang="en-US" sz="2400" b="1" dirty="0" smtClean="0">
                <a:solidFill>
                  <a:srgbClr val="D1282E"/>
                </a:solidFill>
                <a:latin typeface="+mj-lt"/>
              </a:rPr>
              <a:t>1-2 months before </a:t>
            </a:r>
            <a:r>
              <a:rPr lang="en-US" sz="2400" dirty="0" smtClean="0">
                <a:solidFill>
                  <a:srgbClr val="000000"/>
                </a:solidFill>
              </a:rPr>
              <a:t>the schedule </a:t>
            </a:r>
            <a:r>
              <a:rPr lang="en-US" sz="2400" dirty="0" err="1" smtClean="0">
                <a:solidFill>
                  <a:srgbClr val="000000"/>
                </a:solidFill>
              </a:rPr>
              <a:t>announc-ement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776547" y="1648114"/>
            <a:ext cx="2133600" cy="698499"/>
          </a:xfrm>
          <a:prstGeom prst="wedgeEllipseCallout">
            <a:avLst>
              <a:gd name="adj1" fmla="val 1353"/>
              <a:gd name="adj2" fmla="val -11105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No Schedule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65100"/>
            <a:ext cx="8001000" cy="6438900"/>
          </a:xfrm>
        </p:spPr>
        <p:txBody>
          <a:bodyPr anchor="ctr">
            <a:noAutofit/>
          </a:bodyPr>
          <a:lstStyle/>
          <a:p>
            <a:pPr marL="274320" lvl="1" indent="0" algn="ctr">
              <a:buNone/>
            </a:pPr>
            <a:r>
              <a:rPr lang="en-US" sz="2800" b="1" dirty="0">
                <a:solidFill>
                  <a:srgbClr val="A6431A"/>
                </a:solidFill>
                <a:latin typeface="+mj-lt"/>
              </a:rPr>
              <a:t>h</a:t>
            </a: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ow to collect inputs</a:t>
            </a:r>
          </a:p>
          <a:p>
            <a:pPr marL="274320" lvl="1" indent="0" algn="ctr">
              <a:buNone/>
            </a:pPr>
            <a:r>
              <a:rPr lang="en-US" sz="2800" b="1" dirty="0" smtClean="0"/>
              <a:t>from</a:t>
            </a:r>
            <a:endParaRPr lang="en-US" sz="2800" b="1" dirty="0" smtClean="0"/>
          </a:p>
          <a:p>
            <a:pPr marL="274320" lvl="1" indent="0" algn="ctr">
              <a:buNone/>
            </a:pP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members </a:t>
            </a: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with different roles</a:t>
            </a:r>
          </a:p>
          <a:p>
            <a:pPr marL="274320" lvl="1" indent="0" algn="ctr">
              <a:buNone/>
            </a:pP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in a community </a:t>
            </a:r>
          </a:p>
          <a:p>
            <a:pPr marL="274320" lvl="1" indent="0" algn="ctr">
              <a:buNone/>
            </a:pPr>
            <a:r>
              <a:rPr lang="en-US" sz="2800" b="1" dirty="0" smtClean="0"/>
              <a:t>to</a:t>
            </a:r>
          </a:p>
          <a:p>
            <a:pPr marL="274320" lvl="1" indent="0" algn="ctr">
              <a:buNone/>
            </a:pPr>
            <a:r>
              <a:rPr lang="en-US" sz="2800" b="1" dirty="0">
                <a:solidFill>
                  <a:srgbClr val="A6431A"/>
                </a:solidFill>
                <a:latin typeface="+mj-lt"/>
              </a:rPr>
              <a:t>h</a:t>
            </a:r>
            <a:r>
              <a:rPr lang="en-US" sz="2800" b="1" dirty="0" smtClean="0">
                <a:solidFill>
                  <a:srgbClr val="A6431A"/>
                </a:solidFill>
                <a:latin typeface="+mj-lt"/>
              </a:rPr>
              <a:t>elp in real-world problems</a:t>
            </a:r>
            <a:endParaRPr lang="en-US" sz="2800" b="1" dirty="0">
              <a:solidFill>
                <a:srgbClr val="B89101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3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045200" cy="660082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Advertise! Advertise!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chi-announcemen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84321"/>
            <a:ext cx="7645400" cy="2641600"/>
          </a:xfrm>
          <a:prstGeom prst="rect">
            <a:avLst/>
          </a:prstGeom>
        </p:spPr>
      </p:pic>
      <p:pic>
        <p:nvPicPr>
          <p:cNvPr id="9" name="Picture 8" descr="chi-announcemen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620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8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091882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Rich Data</a:t>
            </a:r>
            <a:br>
              <a:rPr lang="en-US" dirty="0" smtClean="0"/>
            </a:br>
            <a:r>
              <a:rPr lang="en-US" dirty="0" smtClean="0"/>
              <a:t>(4 months in Advance)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ttendees-respon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524000"/>
            <a:ext cx="7810500" cy="2679700"/>
          </a:xfrm>
          <a:prstGeom prst="rect">
            <a:avLst/>
          </a:prstGeom>
        </p:spPr>
      </p:pic>
      <p:pic>
        <p:nvPicPr>
          <p:cNvPr id="6" name="Picture 5" descr="Screen Shot 2014-11-01 at 10.24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03700"/>
            <a:ext cx="7505700" cy="2603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00727" y="2829310"/>
            <a:ext cx="1893456" cy="368781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00727" y="5129165"/>
            <a:ext cx="1985818" cy="368781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465945" y="1939637"/>
            <a:ext cx="898237" cy="369454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192982" y="4484255"/>
            <a:ext cx="1115291" cy="369454"/>
          </a:xfrm>
          <a:prstGeom prst="round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8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90100"/>
          </a:xfrm>
        </p:spPr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that Cobi already collects preferences from authors, </a:t>
            </a:r>
            <a:r>
              <a:rPr lang="en-US" dirty="0">
                <a:solidFill>
                  <a:srgbClr val="B89101"/>
                </a:solidFill>
              </a:rPr>
              <a:t>i</a:t>
            </a:r>
            <a:r>
              <a:rPr lang="en-US" dirty="0" smtClean="0">
                <a:solidFill>
                  <a:srgbClr val="B89101"/>
                </a:solidFill>
              </a:rPr>
              <a:t>s there any benefit in doing attendee-sourcing?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90100"/>
          </a:xfrm>
        </p:spPr>
        <p:txBody>
          <a:bodyPr anchor="t"/>
          <a:lstStyle/>
          <a:p>
            <a:r>
              <a:rPr lang="en-US" dirty="0" smtClean="0"/>
              <a:t>COBI vs. CONFER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Attendees want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2100" dirty="0">
                <a:solidFill>
                  <a:srgbClr val="008000"/>
                </a:solidFill>
              </a:rPr>
              <a:t>to see more papers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Confer (</a:t>
            </a:r>
            <a:r>
              <a:rPr lang="en-US" i="1" dirty="0" smtClean="0"/>
              <a:t>mean: </a:t>
            </a:r>
            <a:r>
              <a:rPr lang="en-US" dirty="0" smtClean="0"/>
              <a:t>20.83</a:t>
            </a:r>
            <a:r>
              <a:rPr lang="en-US" dirty="0"/>
              <a:t>, </a:t>
            </a:r>
            <a:r>
              <a:rPr lang="en-US" i="1" dirty="0" err="1" smtClean="0"/>
              <a:t>std-dev</a:t>
            </a:r>
            <a:r>
              <a:rPr lang="en-US" i="1" dirty="0" smtClean="0"/>
              <a:t>: </a:t>
            </a:r>
            <a:r>
              <a:rPr lang="en-US" dirty="0"/>
              <a:t>21.47, </a:t>
            </a:r>
            <a:r>
              <a:rPr lang="en-US" i="1" dirty="0" smtClean="0"/>
              <a:t>median:</a:t>
            </a:r>
            <a:r>
              <a:rPr lang="en-US" dirty="0" smtClean="0"/>
              <a:t> 14)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Cobi (</a:t>
            </a:r>
            <a:r>
              <a:rPr lang="en-US" i="1" dirty="0" smtClean="0"/>
              <a:t>mean: </a:t>
            </a:r>
            <a:r>
              <a:rPr lang="en-US" dirty="0"/>
              <a:t>6.1, </a:t>
            </a:r>
            <a:r>
              <a:rPr lang="en-US" i="1" dirty="0" err="1" smtClean="0"/>
              <a:t>std-dev</a:t>
            </a:r>
            <a:r>
              <a:rPr lang="en-US" i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3.86, </a:t>
            </a:r>
            <a:r>
              <a:rPr lang="en-US" i="1" dirty="0" smtClean="0"/>
              <a:t>median</a:t>
            </a:r>
            <a:r>
              <a:rPr lang="en-US" dirty="0" smtClean="0"/>
              <a:t>: 5)</a:t>
            </a:r>
            <a:endParaRPr lang="en-US" dirty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Confer </a:t>
            </a:r>
            <a:r>
              <a:rPr lang="en-US" dirty="0" smtClean="0"/>
              <a:t>has </a:t>
            </a:r>
            <a:r>
              <a:rPr lang="en-US" dirty="0" smtClean="0">
                <a:solidFill>
                  <a:srgbClr val="D1282E"/>
                </a:solidFill>
              </a:rPr>
              <a:t>less participation </a:t>
            </a:r>
            <a:r>
              <a:rPr lang="en-US" dirty="0" smtClean="0"/>
              <a:t>but generates </a:t>
            </a:r>
            <a:r>
              <a:rPr lang="en-US" dirty="0">
                <a:solidFill>
                  <a:srgbClr val="008000"/>
                </a:solidFill>
              </a:rPr>
              <a:t>more preference data </a:t>
            </a:r>
            <a:r>
              <a:rPr lang="en-US" dirty="0" smtClean="0">
                <a:solidFill>
                  <a:srgbClr val="008000"/>
                </a:solidFill>
              </a:rPr>
              <a:t>points</a:t>
            </a:r>
            <a:endParaRPr lang="en-US" dirty="0" smtClean="0"/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Confer (327 attendees: 7,228 preferences)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Cobi (634 authors: 3,869 preferences)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2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23201" cy="736282"/>
          </a:xfrm>
        </p:spPr>
        <p:txBody>
          <a:bodyPr anchor="t"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Majority of related papers were detected as related in both.</a:t>
            </a:r>
          </a:p>
          <a:p>
            <a:endParaRPr lang="en-US" dirty="0"/>
          </a:p>
          <a:p>
            <a:r>
              <a:rPr lang="en-US" dirty="0" smtClean="0"/>
              <a:t>Relative Recall</a:t>
            </a:r>
            <a:endParaRPr lang="en-US" dirty="0" smtClean="0"/>
          </a:p>
          <a:p>
            <a:pPr lvl="1"/>
            <a:r>
              <a:rPr lang="en-US" dirty="0" smtClean="0"/>
              <a:t>Confer</a:t>
            </a:r>
          </a:p>
          <a:p>
            <a:pPr lvl="2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detected</a:t>
            </a:r>
            <a:r>
              <a:rPr lang="en-US" dirty="0" smtClean="0"/>
              <a:t> </a:t>
            </a:r>
            <a:r>
              <a:rPr lang="en-US" dirty="0" smtClean="0"/>
              <a:t>all </a:t>
            </a:r>
            <a:r>
              <a:rPr lang="en-US" dirty="0" smtClean="0"/>
              <a:t>the related pairs </a:t>
            </a:r>
            <a:r>
              <a:rPr lang="en-US" dirty="0" smtClean="0"/>
              <a:t>found</a:t>
            </a:r>
            <a:r>
              <a:rPr lang="en-US" dirty="0" smtClean="0"/>
              <a:t> in </a:t>
            </a:r>
            <a:r>
              <a:rPr lang="en-US" dirty="0" smtClean="0"/>
              <a:t>Cobi</a:t>
            </a:r>
          </a:p>
          <a:p>
            <a:pPr lvl="1"/>
            <a:r>
              <a:rPr lang="en-US" dirty="0" smtClean="0"/>
              <a:t>Cobi </a:t>
            </a:r>
          </a:p>
          <a:p>
            <a:pPr lvl="2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did not detect </a:t>
            </a:r>
            <a:r>
              <a:rPr lang="en-US" dirty="0" smtClean="0"/>
              <a:t>many related pairs found in Confer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44749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Nature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Cobi </a:t>
            </a:r>
            <a:r>
              <a:rPr lang="en-US" dirty="0" smtClean="0">
                <a:solidFill>
                  <a:srgbClr val="000000"/>
                </a:solidFill>
              </a:rPr>
              <a:t>validates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High Precision (cost: misses a lot on recall)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Personal </a:t>
            </a:r>
            <a:r>
              <a:rPr lang="en-US" dirty="0">
                <a:solidFill>
                  <a:srgbClr val="000000"/>
                </a:solidFill>
              </a:rPr>
              <a:t>Bias: my paper in a good </a:t>
            </a:r>
            <a:r>
              <a:rPr lang="en-US" dirty="0" smtClean="0">
                <a:solidFill>
                  <a:srgbClr val="000000"/>
                </a:solidFill>
              </a:rPr>
              <a:t>session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Confer </a:t>
            </a:r>
            <a:r>
              <a:rPr lang="en-US" dirty="0" smtClean="0">
                <a:solidFill>
                  <a:srgbClr val="000000"/>
                </a:solidFill>
              </a:rPr>
              <a:t>discovers</a:t>
            </a:r>
            <a:endParaRPr lang="en-US" dirty="0" smtClean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Data: the </a:t>
            </a:r>
            <a:r>
              <a:rPr lang="en-US" dirty="0">
                <a:solidFill>
                  <a:srgbClr val="000000"/>
                </a:solidFill>
              </a:rPr>
              <a:t>by-product of a natural exploration by </a:t>
            </a:r>
            <a:r>
              <a:rPr lang="en-US" dirty="0" smtClean="0">
                <a:solidFill>
                  <a:srgbClr val="000000"/>
                </a:solidFill>
              </a:rPr>
              <a:t>attendees</a:t>
            </a:r>
            <a:endParaRPr lang="en-US" dirty="0" smtClean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High </a:t>
            </a:r>
            <a:r>
              <a:rPr lang="en-US" dirty="0" smtClean="0">
                <a:solidFill>
                  <a:srgbClr val="000000"/>
                </a:solidFill>
              </a:rPr>
              <a:t>Recall </a:t>
            </a:r>
            <a:r>
              <a:rPr lang="en-US" dirty="0">
                <a:solidFill>
                  <a:srgbClr val="000000"/>
                </a:solidFill>
              </a:rPr>
              <a:t>(cost: some false positives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Possible </a:t>
            </a:r>
            <a:r>
              <a:rPr lang="en-US" dirty="0">
                <a:solidFill>
                  <a:srgbClr val="000000"/>
                </a:solidFill>
              </a:rPr>
              <a:t>Biases: social media, </a:t>
            </a:r>
            <a:r>
              <a:rPr lang="en-US" dirty="0" smtClean="0">
                <a:solidFill>
                  <a:srgbClr val="000000"/>
                </a:solidFill>
              </a:rPr>
              <a:t>popularity</a:t>
            </a: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Confer &amp; Cobi complement each other</a:t>
            </a:r>
          </a:p>
          <a:p>
            <a:pPr marL="800100" lvl="1" indent="-3429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8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44749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CHI 2014 [Confer + COBI]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CHI 2014 used data collected from both Cobi &amp; Confer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Creating </a:t>
            </a:r>
            <a:r>
              <a:rPr lang="en-US" dirty="0" smtClean="0">
                <a:solidFill>
                  <a:srgbClr val="000000"/>
                </a:solidFill>
              </a:rPr>
              <a:t>Sessions &amp; reducing conflicts</a:t>
            </a:r>
            <a:endParaRPr lang="en-US" dirty="0" smtClean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 </a:t>
            </a:r>
            <a:r>
              <a:rPr lang="en-US" dirty="0">
                <a:solidFill>
                  <a:srgbClr val="000000"/>
                </a:solidFill>
              </a:rPr>
              <a:t>set of papers a lot of attendees want to </a:t>
            </a:r>
            <a:r>
              <a:rPr lang="en-US" dirty="0" smtClean="0">
                <a:solidFill>
                  <a:srgbClr val="000000"/>
                </a:solidFill>
              </a:rPr>
              <a:t>see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ut in the same session</a:t>
            </a:r>
            <a:endParaRPr lang="en-US" dirty="0">
              <a:solidFill>
                <a:srgbClr val="000000"/>
              </a:solidFill>
            </a:endParaRPr>
          </a:p>
          <a:p>
            <a:pPr marL="1485900" lvl="2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void conflicts: don’t schedule in parallel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60082"/>
          </a:xfrm>
        </p:spPr>
        <p:txBody>
          <a:bodyPr anchor="t"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There is value in engaging all the community members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Different </a:t>
            </a:r>
            <a:r>
              <a:rPr lang="en-US" b="0" dirty="0">
                <a:solidFill>
                  <a:srgbClr val="000000"/>
                </a:solidFill>
              </a:rPr>
              <a:t>incentives, methods, and interfaces are needed for collecting data from different layers of a community</a:t>
            </a:r>
            <a:r>
              <a:rPr lang="en-US" b="0" dirty="0" smtClean="0">
                <a:solidFill>
                  <a:srgbClr val="000000"/>
                </a:solidFill>
              </a:rPr>
              <a:t>.</a:t>
            </a: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b="0" dirty="0">
                <a:solidFill>
                  <a:srgbClr val="000000"/>
                </a:solidFill>
              </a:rPr>
              <a:t>Members with different roles and incentives produce data of different </a:t>
            </a:r>
            <a:r>
              <a:rPr lang="en-US" b="0" dirty="0" smtClean="0">
                <a:solidFill>
                  <a:srgbClr val="000000"/>
                </a:solidFill>
              </a:rPr>
              <a:t>nature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7"/>
            <a:ext cx="7716982" cy="727815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Confer: Beyond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2445327" cy="43735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Rooms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put popular papers in bigger rooms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rowded-r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073" y="1752600"/>
            <a:ext cx="6165273" cy="46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9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7"/>
            <a:ext cx="7716982" cy="727815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Confer: Beyond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anels</a:t>
            </a:r>
            <a:r>
              <a:rPr lang="en-US" dirty="0">
                <a:solidFill>
                  <a:srgbClr val="000000"/>
                </a:solidFill>
              </a:rPr>
              <a:t>, workshops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keynote </a:t>
            </a:r>
            <a:r>
              <a:rPr lang="en-US" dirty="0">
                <a:solidFill>
                  <a:srgbClr val="000000"/>
                </a:solidFill>
              </a:rPr>
              <a:t>speakers, </a:t>
            </a:r>
            <a:r>
              <a:rPr lang="en-US" dirty="0" smtClean="0">
                <a:solidFill>
                  <a:srgbClr val="000000"/>
                </a:solidFill>
              </a:rPr>
              <a:t>etc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Understand trends, community network, etc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7318"/>
            <a:ext cx="7289800" cy="685482"/>
          </a:xfrm>
        </p:spPr>
        <p:txBody>
          <a:bodyPr/>
          <a:lstStyle/>
          <a:p>
            <a:r>
              <a:rPr lang="en-US" dirty="0" smtClean="0"/>
              <a:t>CONFERENCE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7620000" cy="192532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CHI </a:t>
            </a:r>
            <a:r>
              <a:rPr lang="en-US" dirty="0" smtClean="0">
                <a:solidFill>
                  <a:srgbClr val="000000"/>
                </a:solidFill>
              </a:rPr>
              <a:t>– </a:t>
            </a:r>
            <a:r>
              <a:rPr lang="en-US" dirty="0" smtClean="0">
                <a:solidFill>
                  <a:srgbClr val="000000"/>
                </a:solidFill>
              </a:rPr>
              <a:t>a large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conference on </a:t>
            </a:r>
            <a:r>
              <a:rPr lang="en-US" dirty="0" smtClean="0">
                <a:solidFill>
                  <a:srgbClr val="000000"/>
                </a:solidFill>
              </a:rPr>
              <a:t>Human-Computer Interaction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4 days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More than 500 papers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16 parallel sessions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onfer-community-view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7228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2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10882"/>
          </a:xfrm>
        </p:spPr>
        <p:txBody>
          <a:bodyPr anchor="t"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/>
              <a:t>C</a:t>
            </a:r>
            <a:r>
              <a:rPr lang="en-US" b="0" dirty="0" smtClean="0"/>
              <a:t>ollect inputs from different groups in a community for real</a:t>
            </a:r>
            <a:r>
              <a:rPr lang="en-US" b="0" dirty="0" smtClean="0"/>
              <a:t>-world problems</a:t>
            </a:r>
            <a:endParaRPr lang="en-US" b="0" dirty="0"/>
          </a:p>
          <a:p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Different incentives, methods, and interfaces are needed for collecting data from different groups</a:t>
            </a: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b="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Different groups produce data of different nature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endParaRPr lang="en-US" b="0" dirty="0" smtClean="0"/>
          </a:p>
          <a:p>
            <a:pPr algn="ctr"/>
            <a:r>
              <a:rPr lang="en-US" sz="3600" b="0" dirty="0" smtClean="0">
                <a:latin typeface="+mj-lt"/>
                <a:hlinkClick r:id="rId2"/>
              </a:rPr>
              <a:t>http://confer.csail.mit.edu</a:t>
            </a:r>
            <a:r>
              <a:rPr lang="en-US" sz="3600" b="0" dirty="0" smtClean="0">
                <a:latin typeface="+mj-lt"/>
              </a:rPr>
              <a:t> </a:t>
            </a:r>
            <a:endParaRPr lang="en-US" sz="3600" b="0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39100" cy="137160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a Conference Community [HCOMP 2014]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14300" y="1746252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</a:rPr>
              <a:t>Conference Chairs (2)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7" name="Picture 6" descr="Screen Shot 2014-11-02 at 12.05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8" y="2369135"/>
            <a:ext cx="669183" cy="1511301"/>
          </a:xfrm>
          <a:prstGeom prst="rect">
            <a:avLst/>
          </a:prstGeom>
        </p:spPr>
      </p:pic>
      <p:pic>
        <p:nvPicPr>
          <p:cNvPr id="8" name="Picture 7" descr="Screen Shot 2014-11-02 at 12.05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3" y="2369135"/>
            <a:ext cx="669183" cy="1511301"/>
          </a:xfrm>
          <a:prstGeom prst="rect">
            <a:avLst/>
          </a:prstGeom>
        </p:spPr>
      </p:pic>
      <p:pic>
        <p:nvPicPr>
          <p:cNvPr id="11" name="Picture 10" descr="dav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9" y="2178634"/>
            <a:ext cx="412750" cy="469993"/>
          </a:xfrm>
          <a:prstGeom prst="rect">
            <a:avLst/>
          </a:prstGeom>
        </p:spPr>
      </p:pic>
      <p:pic>
        <p:nvPicPr>
          <p:cNvPr id="12" name="Picture 11" descr="bigh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86" y="2178634"/>
            <a:ext cx="419283" cy="513035"/>
          </a:xfrm>
          <a:prstGeom prst="rect">
            <a:avLst/>
          </a:prstGeom>
        </p:spPr>
      </p:pic>
      <p:sp>
        <p:nvSpPr>
          <p:cNvPr id="22" name="Content Placeholder 3"/>
          <p:cNvSpPr txBox="1">
            <a:spLocks/>
          </p:cNvSpPr>
          <p:nvPr/>
        </p:nvSpPr>
        <p:spPr>
          <a:xfrm>
            <a:off x="160648" y="4613566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3. Authors (50+)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7" name="Content Placeholder 3"/>
          <p:cNvSpPr txBox="1">
            <a:spLocks/>
          </p:cNvSpPr>
          <p:nvPr/>
        </p:nvSpPr>
        <p:spPr>
          <a:xfrm>
            <a:off x="4565650" y="4613566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4. Attendees (150+)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1" name="Content Placeholder 3"/>
          <p:cNvSpPr txBox="1">
            <a:spLocks/>
          </p:cNvSpPr>
          <p:nvPr/>
        </p:nvSpPr>
        <p:spPr>
          <a:xfrm>
            <a:off x="4565650" y="1746252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2.  PC Members (31)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14-11-02 at 1.26.1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94" y="2118016"/>
            <a:ext cx="2209800" cy="2286000"/>
          </a:xfrm>
          <a:prstGeom prst="rect">
            <a:avLst/>
          </a:prstGeom>
        </p:spPr>
      </p:pic>
      <p:pic>
        <p:nvPicPr>
          <p:cNvPr id="5" name="Picture 4" descr="Screen Shot 2014-11-02 at 1.26.0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2666"/>
            <a:ext cx="4013200" cy="1778000"/>
          </a:xfrm>
          <a:prstGeom prst="rect">
            <a:avLst/>
          </a:prstGeom>
        </p:spPr>
      </p:pic>
      <p:pic>
        <p:nvPicPr>
          <p:cNvPr id="9" name="Picture 8" descr="Screen Shot 2014-11-02 at 1.26.20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5201921"/>
            <a:ext cx="4457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47" grpId="0"/>
      <p:bldP spid="1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39100" cy="137160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CHI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14300" y="1746252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</a:rPr>
              <a:t>Conference Chairs (4)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7" name="Picture 6" descr="Screen Shot 2014-11-02 at 12.05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8" y="2369135"/>
            <a:ext cx="669183" cy="1511301"/>
          </a:xfrm>
          <a:prstGeom prst="rect">
            <a:avLst/>
          </a:prstGeom>
        </p:spPr>
      </p:pic>
      <p:pic>
        <p:nvPicPr>
          <p:cNvPr id="8" name="Picture 7" descr="Screen Shot 2014-11-02 at 12.05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3" y="2369135"/>
            <a:ext cx="669183" cy="1511301"/>
          </a:xfrm>
          <a:prstGeom prst="rect">
            <a:avLst/>
          </a:prstGeom>
        </p:spPr>
      </p:pic>
      <p:sp>
        <p:nvSpPr>
          <p:cNvPr id="22" name="Content Placeholder 3"/>
          <p:cNvSpPr txBox="1">
            <a:spLocks/>
          </p:cNvSpPr>
          <p:nvPr/>
        </p:nvSpPr>
        <p:spPr>
          <a:xfrm>
            <a:off x="160648" y="4613566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3. Authors (1000+)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7" name="Content Placeholder 3"/>
          <p:cNvSpPr txBox="1">
            <a:spLocks/>
          </p:cNvSpPr>
          <p:nvPr/>
        </p:nvSpPr>
        <p:spPr>
          <a:xfrm>
            <a:off x="4565650" y="4613566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4. Attendees (2500+)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1" name="Content Placeholder 3"/>
          <p:cNvSpPr txBox="1">
            <a:spLocks/>
          </p:cNvSpPr>
          <p:nvPr/>
        </p:nvSpPr>
        <p:spPr>
          <a:xfrm>
            <a:off x="4565650" y="1746252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2.  PC Members (150+)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14-11-02 at 1.2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95" y="2591379"/>
            <a:ext cx="1143000" cy="1182414"/>
          </a:xfrm>
          <a:prstGeom prst="rect">
            <a:avLst/>
          </a:prstGeom>
        </p:spPr>
      </p:pic>
      <p:pic>
        <p:nvPicPr>
          <p:cNvPr id="9" name="Picture 8" descr="Screen Shot 2014-11-02 at 1.26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5201921"/>
            <a:ext cx="1992168" cy="681083"/>
          </a:xfrm>
          <a:prstGeom prst="rect">
            <a:avLst/>
          </a:prstGeom>
        </p:spPr>
      </p:pic>
      <p:pic>
        <p:nvPicPr>
          <p:cNvPr id="15" name="Picture 14" descr="Screen Shot 2014-11-02 at 1.26.0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76" y="5051923"/>
            <a:ext cx="1798121" cy="796636"/>
          </a:xfrm>
          <a:prstGeom prst="rect">
            <a:avLst/>
          </a:prstGeom>
        </p:spPr>
      </p:pic>
      <p:pic>
        <p:nvPicPr>
          <p:cNvPr id="17" name="Picture 16" descr="Screen Shot 2014-11-02 at 1.26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2" y="5201921"/>
            <a:ext cx="1992168" cy="681083"/>
          </a:xfrm>
          <a:prstGeom prst="rect">
            <a:avLst/>
          </a:prstGeom>
        </p:spPr>
      </p:pic>
      <p:pic>
        <p:nvPicPr>
          <p:cNvPr id="18" name="Picture 17" descr="Screen Shot 2014-11-02 at 1.26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5829302"/>
            <a:ext cx="1992168" cy="681083"/>
          </a:xfrm>
          <a:prstGeom prst="rect">
            <a:avLst/>
          </a:prstGeom>
        </p:spPr>
      </p:pic>
      <p:pic>
        <p:nvPicPr>
          <p:cNvPr id="19" name="Picture 18" descr="Screen Shot 2014-11-02 at 1.26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2" y="5829302"/>
            <a:ext cx="1992168" cy="681083"/>
          </a:xfrm>
          <a:prstGeom prst="rect">
            <a:avLst/>
          </a:prstGeom>
        </p:spPr>
      </p:pic>
      <p:pic>
        <p:nvPicPr>
          <p:cNvPr id="5" name="Picture 4" descr="Screen Shot 2014-11-02 at 1.26.0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32666"/>
            <a:ext cx="1841585" cy="815893"/>
          </a:xfrm>
          <a:prstGeom prst="rect">
            <a:avLst/>
          </a:prstGeom>
        </p:spPr>
      </p:pic>
      <p:pic>
        <p:nvPicPr>
          <p:cNvPr id="20" name="Picture 19" descr="Screen Shot 2014-11-02 at 1.26.0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75" y="5829302"/>
            <a:ext cx="1798121" cy="796636"/>
          </a:xfrm>
          <a:prstGeom prst="rect">
            <a:avLst/>
          </a:prstGeom>
        </p:spPr>
      </p:pic>
      <p:pic>
        <p:nvPicPr>
          <p:cNvPr id="21" name="Picture 20" descr="Screen Shot 2014-11-02 at 1.26.0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045"/>
            <a:ext cx="1841585" cy="815893"/>
          </a:xfrm>
          <a:prstGeom prst="rect">
            <a:avLst/>
          </a:prstGeom>
        </p:spPr>
      </p:pic>
      <p:pic>
        <p:nvPicPr>
          <p:cNvPr id="23" name="Picture 22" descr="Screen Shot 2014-11-02 at 1.2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95" y="2591379"/>
            <a:ext cx="1143000" cy="1182414"/>
          </a:xfrm>
          <a:prstGeom prst="rect">
            <a:avLst/>
          </a:prstGeom>
        </p:spPr>
      </p:pic>
      <p:pic>
        <p:nvPicPr>
          <p:cNvPr id="24" name="Picture 23" descr="Screen Shot 2014-11-02 at 1.2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95" y="2591379"/>
            <a:ext cx="1143000" cy="1182414"/>
          </a:xfrm>
          <a:prstGeom prst="rect">
            <a:avLst/>
          </a:prstGeom>
        </p:spPr>
      </p:pic>
      <p:pic>
        <p:nvPicPr>
          <p:cNvPr id="25" name="Picture 24" descr="Screen Shot 2014-11-02 at 12.05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33" y="2369135"/>
            <a:ext cx="669183" cy="1511301"/>
          </a:xfrm>
          <a:prstGeom prst="rect">
            <a:avLst/>
          </a:prstGeom>
        </p:spPr>
      </p:pic>
      <p:pic>
        <p:nvPicPr>
          <p:cNvPr id="26" name="Picture 25" descr="Screen Shot 2014-11-02 at 12.05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48" y="2369135"/>
            <a:ext cx="669183" cy="15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80200" cy="660082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Paper Based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tes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833"/>
            <a:ext cx="4867478" cy="5873566"/>
          </a:xfrm>
          <a:prstGeom prst="rect">
            <a:avLst/>
          </a:prstGeom>
        </p:spPr>
      </p:pic>
      <p:pic>
        <p:nvPicPr>
          <p:cNvPr id="6" name="Picture 5" descr="test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05" y="1420266"/>
            <a:ext cx="4597995" cy="44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6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29400" cy="1371600"/>
          </a:xfrm>
        </p:spPr>
        <p:txBody>
          <a:bodyPr anchor="t"/>
          <a:lstStyle/>
          <a:p>
            <a:r>
              <a:rPr lang="en-US" dirty="0" smtClean="0"/>
              <a:t>Paper based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Groups involved </a:t>
            </a:r>
            <a:r>
              <a:rPr lang="en-US" dirty="0" smtClean="0">
                <a:solidFill>
                  <a:srgbClr val="000000"/>
                </a:solidFill>
              </a:rPr>
              <a:t>in the process 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9BBB59"/>
                </a:solidFill>
              </a:rPr>
              <a:t>Chairs / Organizers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9BBB59"/>
                </a:solidFill>
              </a:rPr>
              <a:t>PC </a:t>
            </a:r>
            <a:r>
              <a:rPr lang="en-US" dirty="0">
                <a:solidFill>
                  <a:srgbClr val="9BBB59"/>
                </a:solidFill>
              </a:rPr>
              <a:t>Members</a:t>
            </a:r>
          </a:p>
          <a:p>
            <a:pPr lvl="1"/>
            <a:r>
              <a:rPr lang="en-US" strike="sngStrike" dirty="0" smtClean="0">
                <a:solidFill>
                  <a:srgbClr val="000000"/>
                </a:solidFill>
              </a:rPr>
              <a:t>Authors</a:t>
            </a:r>
          </a:p>
          <a:p>
            <a:pPr lvl="1"/>
            <a:r>
              <a:rPr lang="en-US" strike="sngStrike" dirty="0" smtClean="0">
                <a:solidFill>
                  <a:srgbClr val="000000"/>
                </a:solidFill>
              </a:rPr>
              <a:t>Attendees</a:t>
            </a:r>
            <a:endParaRPr lang="en-US" strike="sngStrike" dirty="0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en-US" dirty="0">
              <a:solidFill>
                <a:srgbClr val="9BBB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1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7"/>
            <a:ext cx="4000500" cy="1328663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Prior Work [Cobi]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A561-1E2C-B64F-BC60-7F57E6A3232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 Shot 2014-10-02 at 12.0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928"/>
            <a:ext cx="4603751" cy="3204371"/>
          </a:xfrm>
          <a:prstGeom prst="rect">
            <a:avLst/>
          </a:prstGeom>
        </p:spPr>
      </p:pic>
      <p:pic>
        <p:nvPicPr>
          <p:cNvPr id="6" name="Picture 5" descr="Screen Shot 2014-10-02 at 12.18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371439"/>
            <a:ext cx="4701118" cy="3486561"/>
          </a:xfrm>
          <a:prstGeom prst="rect">
            <a:avLst/>
          </a:prstGeom>
        </p:spPr>
      </p:pic>
      <p:pic>
        <p:nvPicPr>
          <p:cNvPr id="7" name="Picture 6" descr="author-sourc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68" y="427281"/>
            <a:ext cx="4603750" cy="244678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14300" y="1968501"/>
            <a:ext cx="4076700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</a:rPr>
              <a:t>Committee-Sourcing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288368" y="152717"/>
            <a:ext cx="4603750" cy="410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2. Author-Sourcing</a:t>
            </a:r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191000" y="2990110"/>
            <a:ext cx="4511675" cy="539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2500" b="1" dirty="0">
                <a:solidFill>
                  <a:srgbClr val="000000"/>
                </a:solidFill>
              </a:rPr>
              <a:t>3</a:t>
            </a:r>
            <a:r>
              <a:rPr lang="en-US" sz="2500" b="1" dirty="0" smtClean="0">
                <a:solidFill>
                  <a:srgbClr val="000000"/>
                </a:solidFill>
              </a:rPr>
              <a:t>. Scheduling Interface</a:t>
            </a:r>
            <a:endParaRPr lang="en-US" sz="25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500" b="1" dirty="0" smtClean="0">
              <a:solidFill>
                <a:srgbClr val="000000"/>
              </a:solidFill>
            </a:endParaRPr>
          </a:p>
          <a:p>
            <a:endParaRPr lang="en-US" sz="25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17825</TotalTime>
  <Words>932</Words>
  <Application>Microsoft Macintosh PowerPoint</Application>
  <PresentationFormat>On-screen Show (4:3)</PresentationFormat>
  <Paragraphs>185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Essential</vt:lpstr>
      <vt:lpstr>Attendee-Sourcing</vt:lpstr>
      <vt:lpstr>PowerPoint Presentation</vt:lpstr>
      <vt:lpstr>CONFERENCE SCHEDULING</vt:lpstr>
      <vt:lpstr>a Conference Community [HCOMP 2014]</vt:lpstr>
      <vt:lpstr>CHI 2014</vt:lpstr>
      <vt:lpstr>Paper Based Process</vt:lpstr>
      <vt:lpstr>PowerPoint Presentation</vt:lpstr>
      <vt:lpstr>Paper based process</vt:lpstr>
      <vt:lpstr>Prior Work [Cobi]</vt:lpstr>
      <vt:lpstr>Research Question</vt:lpstr>
      <vt:lpstr>Attendee-Sourcing</vt:lpstr>
      <vt:lpstr>Confer</vt:lpstr>
      <vt:lpstr>Attendees Search on Confer</vt:lpstr>
      <vt:lpstr>ATTENDEEES Mark Interesting Papers</vt:lpstr>
      <vt:lpstr>Recommendations</vt:lpstr>
      <vt:lpstr>ATTENDEES EXPLORE</vt:lpstr>
      <vt:lpstr>PERSONALIZED SCHEDULE</vt:lpstr>
      <vt:lpstr>Attendee-Sourcing with Confer</vt:lpstr>
      <vt:lpstr>CHI 2014 Deployment</vt:lpstr>
      <vt:lpstr>Advertise! Advertise!</vt:lpstr>
      <vt:lpstr>Rich Data (4 months in Advance)</vt:lpstr>
      <vt:lpstr>RESEARCH QUESTION</vt:lpstr>
      <vt:lpstr>COBI vs. CONFER</vt:lpstr>
      <vt:lpstr>Data Analysis</vt:lpstr>
      <vt:lpstr>Nature of Data</vt:lpstr>
      <vt:lpstr>CHI 2014 [Confer + COBI]</vt:lpstr>
      <vt:lpstr>TAKEAWAYS</vt:lpstr>
      <vt:lpstr>Confer: Beyond Scheduling</vt:lpstr>
      <vt:lpstr>Confer: Beyond Scheduling</vt:lpstr>
      <vt:lpstr>PowerPoint Presentation</vt:lpstr>
      <vt:lpstr>Summary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Attendee-Sourcing </dc:title>
  <dc:creator>Anant Bhardwaj</dc:creator>
  <cp:lastModifiedBy>Anant Bhardwaj</cp:lastModifiedBy>
  <cp:revision>617</cp:revision>
  <dcterms:created xsi:type="dcterms:W3CDTF">2014-09-30T19:08:08Z</dcterms:created>
  <dcterms:modified xsi:type="dcterms:W3CDTF">2014-11-03T15:02:21Z</dcterms:modified>
</cp:coreProperties>
</file>